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5"/>
  </p:notesMasterIdLst>
  <p:sldIdLst>
    <p:sldId id="258" r:id="rId4"/>
  </p:sldIdLst>
  <p:sldSz cx="28835350" cy="512064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30" userDrawn="1">
          <p15:clr>
            <a:srgbClr val="747775"/>
          </p15:clr>
        </p15:guide>
        <p15:guide id="2" pos="908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3A5FC5-6A38-43EC-817F-C6DDD753E52A}">
  <a:tblStyle styleId="{ED3A5FC5-6A38-43EC-817F-C6DDD753E5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681"/>
  </p:normalViewPr>
  <p:slideViewPr>
    <p:cSldViewPr snapToGrid="0">
      <p:cViewPr>
        <p:scale>
          <a:sx n="33" d="100"/>
          <a:sy n="33" d="100"/>
        </p:scale>
        <p:origin x="19" y="19"/>
      </p:cViewPr>
      <p:guideLst>
        <p:guide orient="horz" pos="16130"/>
        <p:guide pos="90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2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2983" y="7412661"/>
            <a:ext cx="26868974" cy="2043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2947" y="28215297"/>
            <a:ext cx="26868974" cy="7890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2947" y="11012097"/>
            <a:ext cx="26868974" cy="19548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2947" y="31382164"/>
            <a:ext cx="26868974" cy="12949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2947" y="21412907"/>
            <a:ext cx="26868974" cy="8381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29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388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2952" y="5531305"/>
            <a:ext cx="8856097" cy="75242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2952" y="13834252"/>
            <a:ext cx="8856097" cy="31653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5993" y="4481500"/>
            <a:ext cx="20081139" cy="40726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17701" y="-1235"/>
            <a:ext cx="14418245" cy="512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4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7257" y="12276946"/>
            <a:ext cx="12756014" cy="14757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7257" y="27906177"/>
            <a:ext cx="12756014" cy="12294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76602" y="7208564"/>
            <a:ext cx="12099661" cy="36786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2950" y="42117727"/>
            <a:ext cx="18916504" cy="6024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1547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676">
                <a:solidFill>
                  <a:schemeClr val="dk2"/>
                </a:solidFill>
              </a:defRPr>
            </a:lvl1pPr>
            <a:lvl2pPr lvl="1" algn="r">
              <a:buNone/>
              <a:defRPr sz="676">
                <a:solidFill>
                  <a:schemeClr val="dk2"/>
                </a:solidFill>
              </a:defRPr>
            </a:lvl2pPr>
            <a:lvl3pPr lvl="2" algn="r">
              <a:buNone/>
              <a:defRPr sz="676">
                <a:solidFill>
                  <a:schemeClr val="dk2"/>
                </a:solidFill>
              </a:defRPr>
            </a:lvl3pPr>
            <a:lvl4pPr lvl="3" algn="r">
              <a:buNone/>
              <a:defRPr sz="676">
                <a:solidFill>
                  <a:schemeClr val="dk2"/>
                </a:solidFill>
              </a:defRPr>
            </a:lvl4pPr>
            <a:lvl5pPr lvl="4" algn="r">
              <a:buNone/>
              <a:defRPr sz="676">
                <a:solidFill>
                  <a:schemeClr val="dk2"/>
                </a:solidFill>
              </a:defRPr>
            </a:lvl5pPr>
            <a:lvl6pPr lvl="5" algn="r">
              <a:buNone/>
              <a:defRPr sz="676">
                <a:solidFill>
                  <a:schemeClr val="dk2"/>
                </a:solidFill>
              </a:defRPr>
            </a:lvl6pPr>
            <a:lvl7pPr lvl="6" algn="r">
              <a:buNone/>
              <a:defRPr sz="676">
                <a:solidFill>
                  <a:schemeClr val="dk2"/>
                </a:solidFill>
              </a:defRPr>
            </a:lvl7pPr>
            <a:lvl8pPr lvl="7" algn="r">
              <a:buNone/>
              <a:defRPr sz="676">
                <a:solidFill>
                  <a:schemeClr val="dk2"/>
                </a:solidFill>
              </a:defRPr>
            </a:lvl8pPr>
            <a:lvl9pPr lvl="8" algn="r">
              <a:buNone/>
              <a:defRPr sz="67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/>
        </p:nvSpPr>
        <p:spPr>
          <a:xfrm>
            <a:off x="15488331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>
                <a:solidFill>
                  <a:schemeClr val="lt1"/>
                </a:solidFill>
              </a:rPr>
              <a:t>Logo do programa</a:t>
            </a:r>
            <a:endParaRPr sz="812">
              <a:solidFill>
                <a:schemeClr val="lt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001655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 dirty="0">
                <a:solidFill>
                  <a:schemeClr val="lt1"/>
                </a:solidFill>
              </a:rPr>
              <a:t>Logo da bolsa</a:t>
            </a:r>
            <a:endParaRPr sz="812" dirty="0">
              <a:solidFill>
                <a:schemeClr val="lt1"/>
              </a:solidFill>
            </a:endParaRP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8FF4A81E-6288-8710-BCCF-49BBE4DD3C23}"/>
              </a:ext>
            </a:extLst>
          </p:cNvPr>
          <p:cNvSpPr txBox="1"/>
          <p:nvPr/>
        </p:nvSpPr>
        <p:spPr>
          <a:xfrm>
            <a:off x="30834130" y="3785378"/>
            <a:ext cx="19965870" cy="4524168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0000" anchor="t" anchorCtr="0">
            <a:sp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bg1"/>
                </a:solidFill>
              </a:rPr>
              <a:t>Instruções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1. Essa página/slide é o modelo para </a:t>
            </a:r>
            <a:r>
              <a:rPr lang="pt-BR" sz="4800" b="1" dirty="0">
                <a:solidFill>
                  <a:schemeClr val="bg1"/>
                </a:solidFill>
              </a:rPr>
              <a:t>PIBIC</a:t>
            </a:r>
            <a:r>
              <a:rPr lang="pt-BR" sz="4800" dirty="0">
                <a:solidFill>
                  <a:schemeClr val="bg1"/>
                </a:solidFill>
              </a:rPr>
              <a:t>; </a:t>
            </a: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2. Coloque o título, autores e filiação no topo;</a:t>
            </a: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3. ID SEMIC: Coloque o código de apresentação do trabalho no canto superior direito. Este código estará disponível no Edital de Modalidades SEMIC/SEMITI (</a:t>
            </a:r>
            <a:r>
              <a:rPr lang="pt-BR" sz="4800" b="1" u="sng" dirty="0">
                <a:solidFill>
                  <a:schemeClr val="bg1"/>
                </a:solidFill>
              </a:rPr>
              <a:t>previsão 16 de setembro</a:t>
            </a:r>
            <a:r>
              <a:rPr lang="pt-BR" sz="4800" dirty="0">
                <a:solidFill>
                  <a:schemeClr val="bg1"/>
                </a:solidFill>
              </a:rPr>
              <a:t>) e na página PROJETOS DE PESQUISA do site do SEMIC, quando o </a:t>
            </a:r>
            <a:r>
              <a:rPr lang="pt-BR" sz="4800" dirty="0" err="1">
                <a:solidFill>
                  <a:schemeClr val="bg1"/>
                </a:solidFill>
              </a:rPr>
              <a:t>ensalamento</a:t>
            </a:r>
            <a:r>
              <a:rPr lang="pt-BR" sz="4800" dirty="0">
                <a:solidFill>
                  <a:schemeClr val="bg1"/>
                </a:solidFill>
              </a:rPr>
              <a:t> for divulgado. Faça uma busca pelo seu nome para encontrar;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4. No e-pôster devem ser apresentados as seguintes sessões: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Introdução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Objetivo(s)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Metodologia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Resultados e Discussão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Conclusão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f. Referências (apenas as utilizadas no e-pôster)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5. Formatação recomendada:</a:t>
            </a:r>
          </a:p>
          <a:p>
            <a:pPr marL="103799" lvl="1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Todos os textos devem estar na fonte Arial e justificado;</a:t>
            </a:r>
          </a:p>
          <a:p>
            <a:pPr marL="103799" lvl="1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Os conteúdos devem ser lidos na tela até 1 METRO de distância (recomendamos tamanho máximo de fonte 54 e mínimo de 21);</a:t>
            </a:r>
          </a:p>
          <a:p>
            <a:pPr marL="103799" lvl="1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Para facilitar a leitura recomendamos espaçamento entre linhas de no mínimo “Múltiplo - 1,15” e espaçamento entre os parágrafos no mínimo 8 </a:t>
            </a:r>
            <a:r>
              <a:rPr lang="pt-BR" sz="4800" dirty="0" err="1">
                <a:solidFill>
                  <a:schemeClr val="bg1"/>
                </a:solidFill>
              </a:rPr>
              <a:t>pt</a:t>
            </a:r>
            <a:r>
              <a:rPr lang="pt-BR" sz="4800" dirty="0">
                <a:solidFill>
                  <a:schemeClr val="bg1"/>
                </a:solidFill>
              </a:rPr>
              <a:t> (após o parágrafo);</a:t>
            </a:r>
          </a:p>
          <a:p>
            <a:pPr marL="103799" lvl="1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Pode incluir figuras, diagramas e tabelas. Mas cuidado para não esquecer o título e legenda.</a:t>
            </a:r>
          </a:p>
          <a:p>
            <a:pPr marL="103799" lvl="1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As referências podem ser utilizadas de forma numerada na ordem que aparecem no texto (exemplo estilo Vancouver)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6. Selecione a logo do financiador da sua bolsa ou do ICV e mova até o final do rodapé e remova o quadro pontilhado do canto inferior esquerdo;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7. Selecione o logo do programa a qual você participa e mova até o final do rodapé; depois remova o quadro pontilhado no canto inferior direito;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8. O pôster deverá ser salvo em três formatos: </a:t>
            </a:r>
            <a:r>
              <a:rPr lang="pt-BR" sz="4800" b="1" dirty="0">
                <a:solidFill>
                  <a:schemeClr val="bg1"/>
                </a:solidFill>
              </a:rPr>
              <a:t>PDF, JPEG e PNG</a:t>
            </a:r>
            <a:r>
              <a:rPr lang="pt-BR" sz="4800" dirty="0">
                <a:solidFill>
                  <a:schemeClr val="bg1"/>
                </a:solidFill>
              </a:rPr>
              <a:t> nas dimensões originais. </a:t>
            </a:r>
            <a:r>
              <a:rPr lang="pt-BR" sz="4800" b="1" dirty="0">
                <a:solidFill>
                  <a:schemeClr val="bg1"/>
                </a:solidFill>
              </a:rPr>
              <a:t>Não deve ser impresso</a:t>
            </a:r>
            <a:r>
              <a:rPr lang="pt-BR" sz="4800" dirty="0">
                <a:solidFill>
                  <a:schemeClr val="bg1"/>
                </a:solidFill>
              </a:rPr>
              <a:t>, pois não haverá local para exposição física.</a:t>
            </a:r>
          </a:p>
          <a:p>
            <a:pPr marL="103799" lvl="3" algn="just">
              <a:buSzPts val="1200"/>
            </a:pPr>
            <a:r>
              <a:rPr lang="pt-BR" sz="4800" i="1" dirty="0">
                <a:solidFill>
                  <a:schemeClr val="bg1"/>
                </a:solidFill>
              </a:rPr>
              <a:t>*Solicitamos os 3 formatos pois as TVs utilizadas nos dias do evento podem não abrir o arquivo em determinado formato. Para evitar transtornos, salve o e-pôster nos 3 formatos acima.</a:t>
            </a:r>
          </a:p>
          <a:p>
            <a:pPr marL="179999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9. No dia do evento leve os arquivos no </a:t>
            </a:r>
            <a:r>
              <a:rPr lang="pt-BR" sz="4800" dirty="0" err="1">
                <a:solidFill>
                  <a:schemeClr val="bg1"/>
                </a:solidFill>
              </a:rPr>
              <a:t>pendrive</a:t>
            </a:r>
            <a:r>
              <a:rPr lang="pt-BR" sz="4800" dirty="0">
                <a:solidFill>
                  <a:schemeClr val="bg1"/>
                </a:solidFill>
              </a:rPr>
              <a:t> (drive USB). Ter um backup de emergência na nuvem é altamente recomendado!</a:t>
            </a: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algn="just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10. Termine de ler essa caixa de instruções e apague-a antes de salvar a versão final.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12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15" name="Imagem 14" descr="Texto, Logotipo&#10;&#10;Descrição gerada automaticamente">
            <a:extLst>
              <a:ext uri="{FF2B5EF4-FFF2-40B4-BE49-F238E27FC236}">
                <a16:creationId xmlns:a16="http://schemas.microsoft.com/office/drawing/2014/main" id="{FCA26973-84FB-834C-4A79-A875BD8CF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54" t="7132" r="8611" b="38915"/>
          <a:stretch/>
        </p:blipFill>
        <p:spPr>
          <a:xfrm>
            <a:off x="41317954" y="29188290"/>
            <a:ext cx="3032938" cy="1977268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9625235-7BB5-5F8D-AF6F-CE8B8C95BF2E}"/>
              </a:ext>
            </a:extLst>
          </p:cNvPr>
          <p:cNvGrpSpPr/>
          <p:nvPr/>
        </p:nvGrpSpPr>
        <p:grpSpPr>
          <a:xfrm>
            <a:off x="45757077" y="30529691"/>
            <a:ext cx="3830073" cy="1823191"/>
            <a:chOff x="9173573" y="3821009"/>
            <a:chExt cx="2778831" cy="150361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C4F4A7E-6F2C-5F93-016D-D7EFC2DC9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82A5DE7-2286-52BA-E731-DECD49F42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8B49F1F5-4E10-930D-72DC-279E1102BD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175" b="59560"/>
          <a:stretch/>
        </p:blipFill>
        <p:spPr>
          <a:xfrm>
            <a:off x="38520017" y="36071716"/>
            <a:ext cx="5595874" cy="1862606"/>
          </a:xfrm>
          <a:prstGeom prst="rect">
            <a:avLst/>
          </a:prstGeom>
        </p:spPr>
      </p:pic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CB68D899-8CB0-767D-B8F5-48869B3C0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3643" y="29408860"/>
            <a:ext cx="2796407" cy="1792624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706EAC0-AD6A-24A1-5EAF-7D9DCE55B8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21635" y="31243670"/>
            <a:ext cx="3413465" cy="1051436"/>
          </a:xfrm>
          <a:prstGeom prst="rect">
            <a:avLst/>
          </a:prstGeom>
        </p:spPr>
      </p:pic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532221C7-6B85-AD4D-C3DA-9BB0CFCC9E85}"/>
              </a:ext>
            </a:extLst>
          </p:cNvPr>
          <p:cNvSpPr txBox="1"/>
          <p:nvPr/>
        </p:nvSpPr>
        <p:spPr>
          <a:xfrm>
            <a:off x="11923047" y="49186624"/>
            <a:ext cx="5337438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da bolsa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10" name="Google Shape;80;p13">
            <a:extLst>
              <a:ext uri="{FF2B5EF4-FFF2-40B4-BE49-F238E27FC236}">
                <a16:creationId xmlns:a16="http://schemas.microsoft.com/office/drawing/2014/main" id="{71E5DFD1-C646-F38E-F37C-9073376410BD}"/>
              </a:ext>
            </a:extLst>
          </p:cNvPr>
          <p:cNvSpPr txBox="1"/>
          <p:nvPr/>
        </p:nvSpPr>
        <p:spPr>
          <a:xfrm>
            <a:off x="19856386" y="49186624"/>
            <a:ext cx="6448005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do programa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B5B6B3D7-0EB5-008E-86B3-D4A10023D8C3}"/>
              </a:ext>
            </a:extLst>
          </p:cNvPr>
          <p:cNvSpPr txBox="1"/>
          <p:nvPr/>
        </p:nvSpPr>
        <p:spPr>
          <a:xfrm>
            <a:off x="15181877" y="2395651"/>
            <a:ext cx="11797296" cy="42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6000" b="1" dirty="0">
                <a:solidFill>
                  <a:srgbClr val="562CAA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“TÍTULO DO PROJETO TODO EM LETRAS MAIÚSCULAS: SUBTÍTULO DEPOIS DOS DOIS PONTOS SE HOUVER”</a:t>
            </a:r>
            <a:endParaRPr sz="6000" b="1" dirty="0">
              <a:solidFill>
                <a:srgbClr val="562CAA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91C7B5D0-2DD9-4495-CF52-71FCAC2591B0}"/>
              </a:ext>
            </a:extLst>
          </p:cNvPr>
          <p:cNvSpPr txBox="1"/>
          <p:nvPr/>
        </p:nvSpPr>
        <p:spPr>
          <a:xfrm>
            <a:off x="2267390" y="6938181"/>
            <a:ext cx="1232437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Autor: Nome do estudante</a:t>
            </a: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Orientador: Prof. Nome Sobrenome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Colaborador: Nome do colaborador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6;p13">
            <a:extLst>
              <a:ext uri="{FF2B5EF4-FFF2-40B4-BE49-F238E27FC236}">
                <a16:creationId xmlns:a16="http://schemas.microsoft.com/office/drawing/2014/main" id="{B4958256-012C-4909-1C00-3993BBE07183}"/>
              </a:ext>
            </a:extLst>
          </p:cNvPr>
          <p:cNvSpPr txBox="1"/>
          <p:nvPr/>
        </p:nvSpPr>
        <p:spPr>
          <a:xfrm>
            <a:off x="2227981" y="10210799"/>
            <a:ext cx="11894383" cy="358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1. Introdução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2. Objetivo(s)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3. Metodologia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5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4. Discussão e Resultado(s)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57;p13">
            <a:extLst>
              <a:ext uri="{FF2B5EF4-FFF2-40B4-BE49-F238E27FC236}">
                <a16:creationId xmlns:a16="http://schemas.microsoft.com/office/drawing/2014/main" id="{E970FBA0-4526-DF71-8945-AC978FC1FD28}"/>
              </a:ext>
            </a:extLst>
          </p:cNvPr>
          <p:cNvSpPr txBox="1"/>
          <p:nvPr/>
        </p:nvSpPr>
        <p:spPr>
          <a:xfrm>
            <a:off x="16410523" y="6938181"/>
            <a:ext cx="956732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Curso: Curso de graduação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Escola: Nome da escola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Campus: Nome do campus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59;p13">
            <a:extLst>
              <a:ext uri="{FF2B5EF4-FFF2-40B4-BE49-F238E27FC236}">
                <a16:creationId xmlns:a16="http://schemas.microsoft.com/office/drawing/2014/main" id="{E0056330-B792-092C-1C30-F9F86591CDA8}"/>
              </a:ext>
            </a:extLst>
          </p:cNvPr>
          <p:cNvSpPr txBox="1"/>
          <p:nvPr/>
        </p:nvSpPr>
        <p:spPr>
          <a:xfrm>
            <a:off x="17977321" y="10697258"/>
            <a:ext cx="7057539" cy="131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Figura 02 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– Exemplo de foto pertinente do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745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60;p13">
            <a:extLst>
              <a:ext uri="{FF2B5EF4-FFF2-40B4-BE49-F238E27FC236}">
                <a16:creationId xmlns:a16="http://schemas.microsoft.com/office/drawing/2014/main" id="{ED2BAD53-78BF-F706-3951-B052C6E0872B}"/>
              </a:ext>
            </a:extLst>
          </p:cNvPr>
          <p:cNvSpPr/>
          <p:nvPr/>
        </p:nvSpPr>
        <p:spPr>
          <a:xfrm>
            <a:off x="16410523" y="12504329"/>
            <a:ext cx="10196846" cy="6102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endParaRPr sz="947"/>
          </a:p>
        </p:txBody>
      </p:sp>
      <p:sp>
        <p:nvSpPr>
          <p:cNvPr id="23" name="Google Shape;61;p13">
            <a:extLst>
              <a:ext uri="{FF2B5EF4-FFF2-40B4-BE49-F238E27FC236}">
                <a16:creationId xmlns:a16="http://schemas.microsoft.com/office/drawing/2014/main" id="{5F4BDE9A-8F23-2D63-E217-B7C7E00544CF}"/>
              </a:ext>
            </a:extLst>
          </p:cNvPr>
          <p:cNvSpPr txBox="1"/>
          <p:nvPr/>
        </p:nvSpPr>
        <p:spPr>
          <a:xfrm>
            <a:off x="18738405" y="15185122"/>
            <a:ext cx="5912886" cy="74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000" dirty="0">
                <a:latin typeface="Montserrat"/>
                <a:ea typeface="Montserrat"/>
                <a:cs typeface="Montserrat"/>
                <a:sym typeface="Montserrat"/>
              </a:rPr>
              <a:t>Foto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62;p13">
            <a:extLst>
              <a:ext uri="{FF2B5EF4-FFF2-40B4-BE49-F238E27FC236}">
                <a16:creationId xmlns:a16="http://schemas.microsoft.com/office/drawing/2014/main" id="{9934AE00-6F7F-0CB1-9A05-3BCD1CC13802}"/>
              </a:ext>
            </a:extLst>
          </p:cNvPr>
          <p:cNvSpPr txBox="1"/>
          <p:nvPr/>
        </p:nvSpPr>
        <p:spPr>
          <a:xfrm>
            <a:off x="16462220" y="18730289"/>
            <a:ext cx="10516953" cy="105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63;p13">
            <a:extLst>
              <a:ext uri="{FF2B5EF4-FFF2-40B4-BE49-F238E27FC236}">
                <a16:creationId xmlns:a16="http://schemas.microsoft.com/office/drawing/2014/main" id="{EC311EB9-0869-A054-CCC6-61E7492FD839}"/>
              </a:ext>
            </a:extLst>
          </p:cNvPr>
          <p:cNvSpPr txBox="1"/>
          <p:nvPr/>
        </p:nvSpPr>
        <p:spPr>
          <a:xfrm>
            <a:off x="16632910" y="22395233"/>
            <a:ext cx="9746362" cy="170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Tabela 01 –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 Exemplo de  tabela de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" name="Google Shape;64;p13">
            <a:extLst>
              <a:ext uri="{FF2B5EF4-FFF2-40B4-BE49-F238E27FC236}">
                <a16:creationId xmlns:a16="http://schemas.microsoft.com/office/drawing/2014/main" id="{5CE733FB-856E-AC36-4CB2-9200E300F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588873"/>
              </p:ext>
            </p:extLst>
          </p:nvPr>
        </p:nvGraphicFramePr>
        <p:xfrm>
          <a:off x="16410522" y="24083063"/>
          <a:ext cx="10196848" cy="6685464"/>
        </p:xfrm>
        <a:graphic>
          <a:graphicData uri="http://schemas.openxmlformats.org/drawingml/2006/table">
            <a:tbl>
              <a:tblPr>
                <a:noFill/>
                <a:tableStyleId>{ED3A5FC5-6A38-43EC-817F-C6DDD753E52A}</a:tableStyleId>
              </a:tblPr>
              <a:tblGrid>
                <a:gridCol w="25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Google Shape;65;p13">
            <a:extLst>
              <a:ext uri="{FF2B5EF4-FFF2-40B4-BE49-F238E27FC236}">
                <a16:creationId xmlns:a16="http://schemas.microsoft.com/office/drawing/2014/main" id="{CCCCEEEA-E5C0-BEFD-DF22-F82306F8A8BE}"/>
              </a:ext>
            </a:extLst>
          </p:cNvPr>
          <p:cNvSpPr txBox="1"/>
          <p:nvPr/>
        </p:nvSpPr>
        <p:spPr>
          <a:xfrm>
            <a:off x="16462220" y="31425523"/>
            <a:ext cx="10516953" cy="191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67;p13">
            <a:extLst>
              <a:ext uri="{FF2B5EF4-FFF2-40B4-BE49-F238E27FC236}">
                <a16:creationId xmlns:a16="http://schemas.microsoft.com/office/drawing/2014/main" id="{01474E70-8F17-B08A-B36A-94EA2F0AA869}"/>
              </a:ext>
            </a:extLst>
          </p:cNvPr>
          <p:cNvSpPr txBox="1"/>
          <p:nvPr/>
        </p:nvSpPr>
        <p:spPr>
          <a:xfrm>
            <a:off x="15488332" y="33997012"/>
            <a:ext cx="11119037" cy="12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5. Conclusão ou Considerações finais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6. Referências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lang="pt-BR" sz="745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74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54;p13">
            <a:extLst>
              <a:ext uri="{FF2B5EF4-FFF2-40B4-BE49-F238E27FC236}">
                <a16:creationId xmlns:a16="http://schemas.microsoft.com/office/drawing/2014/main" id="{8E843416-7FD1-2AB3-C734-4086D4F3D183}"/>
              </a:ext>
            </a:extLst>
          </p:cNvPr>
          <p:cNvSpPr txBox="1"/>
          <p:nvPr/>
        </p:nvSpPr>
        <p:spPr>
          <a:xfrm>
            <a:off x="23774345" y="337431"/>
            <a:ext cx="5061005" cy="1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ID SEMIC</a:t>
            </a:r>
            <a:endParaRPr sz="3600" b="1" dirty="0">
              <a:solidFill>
                <a:schemeClr val="tx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57549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2BF146-A6C5-453F-BBED-EC9A32171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358D7-4BC6-4227-8F87-B23A941B62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887</Words>
  <Application>Microsoft Office PowerPoint</Application>
  <PresentationFormat>Personalizar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Montserrat</vt:lpstr>
      <vt:lpstr>Arial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ALVES RABELO</dc:creator>
  <cp:lastModifiedBy>JULIANNA ALVES RABELO</cp:lastModifiedBy>
  <cp:revision>22</cp:revision>
  <dcterms:modified xsi:type="dcterms:W3CDTF">2024-09-03T14:40:49Z</dcterms:modified>
</cp:coreProperties>
</file>