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5"/>
  </p:notesMasterIdLst>
  <p:sldIdLst>
    <p:sldId id="257" r:id="rId4"/>
  </p:sldIdLst>
  <p:sldSz cx="28835350" cy="512064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30" userDrawn="1">
          <p15:clr>
            <a:srgbClr val="747775"/>
          </p15:clr>
        </p15:guide>
        <p15:guide id="2" pos="9085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3A5FC5-6A38-43EC-817F-C6DDD753E52A}">
  <a:tblStyle styleId="{ED3A5FC5-6A38-43EC-817F-C6DDD753E5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4681"/>
  </p:normalViewPr>
  <p:slideViewPr>
    <p:cSldViewPr snapToGrid="0">
      <p:cViewPr>
        <p:scale>
          <a:sx n="10" d="100"/>
          <a:sy n="10" d="100"/>
        </p:scale>
        <p:origin x="2962" y="197"/>
      </p:cViewPr>
      <p:guideLst>
        <p:guide orient="horz" pos="16130"/>
        <p:guide pos="90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77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2983" y="7412661"/>
            <a:ext cx="26868974" cy="20435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2947" y="28215297"/>
            <a:ext cx="26868974" cy="7890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829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2388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82952" y="5531305"/>
            <a:ext cx="8856097" cy="75242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82952" y="13834252"/>
            <a:ext cx="8856097" cy="31653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45993" y="4481500"/>
            <a:ext cx="20081139" cy="40726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417701" y="-1235"/>
            <a:ext cx="14418245" cy="5120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4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7257" y="12276946"/>
            <a:ext cx="12756014" cy="14757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37257" y="27906177"/>
            <a:ext cx="12756014" cy="12294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5576602" y="7208564"/>
            <a:ext cx="12099661" cy="36786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82950" y="42117727"/>
            <a:ext cx="18916504" cy="6024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1547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82947" y="11012097"/>
            <a:ext cx="26868974" cy="195482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82947" y="31382164"/>
            <a:ext cx="26868974" cy="12949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676">
                <a:solidFill>
                  <a:schemeClr val="dk2"/>
                </a:solidFill>
              </a:defRPr>
            </a:lvl1pPr>
            <a:lvl2pPr lvl="1" algn="r">
              <a:buNone/>
              <a:defRPr sz="676">
                <a:solidFill>
                  <a:schemeClr val="dk2"/>
                </a:solidFill>
              </a:defRPr>
            </a:lvl2pPr>
            <a:lvl3pPr lvl="2" algn="r">
              <a:buNone/>
              <a:defRPr sz="676">
                <a:solidFill>
                  <a:schemeClr val="dk2"/>
                </a:solidFill>
              </a:defRPr>
            </a:lvl3pPr>
            <a:lvl4pPr lvl="3" algn="r">
              <a:buNone/>
              <a:defRPr sz="676">
                <a:solidFill>
                  <a:schemeClr val="dk2"/>
                </a:solidFill>
              </a:defRPr>
            </a:lvl4pPr>
            <a:lvl5pPr lvl="4" algn="r">
              <a:buNone/>
              <a:defRPr sz="676">
                <a:solidFill>
                  <a:schemeClr val="dk2"/>
                </a:solidFill>
              </a:defRPr>
            </a:lvl5pPr>
            <a:lvl6pPr lvl="5" algn="r">
              <a:buNone/>
              <a:defRPr sz="676">
                <a:solidFill>
                  <a:schemeClr val="dk2"/>
                </a:solidFill>
              </a:defRPr>
            </a:lvl6pPr>
            <a:lvl7pPr lvl="6" algn="r">
              <a:buNone/>
              <a:defRPr sz="676">
                <a:solidFill>
                  <a:schemeClr val="dk2"/>
                </a:solidFill>
              </a:defRPr>
            </a:lvl7pPr>
            <a:lvl8pPr lvl="7" algn="r">
              <a:buNone/>
              <a:defRPr sz="676">
                <a:solidFill>
                  <a:schemeClr val="dk2"/>
                </a:solidFill>
              </a:defRPr>
            </a:lvl8pPr>
            <a:lvl9pPr lvl="8" algn="r">
              <a:buNone/>
              <a:defRPr sz="676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181877" y="2395651"/>
            <a:ext cx="11797296" cy="427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6000" b="1" dirty="0">
                <a:solidFill>
                  <a:srgbClr val="562CAA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“TÍTULO DO PROJETO TODO EM LETRAS MAIÚSCULAS: SUBTÍTULO DEPOIS DOS DOIS PONTOS SE HOUVER”</a:t>
            </a:r>
            <a:endParaRPr sz="6000" b="1" dirty="0">
              <a:solidFill>
                <a:srgbClr val="562CAA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267390" y="6938181"/>
            <a:ext cx="12324376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Autor: Nome do estudante</a:t>
            </a: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Orientador: Prof</a:t>
            </a:r>
            <a:r>
              <a:rPr lang="pt-BR" sz="4800">
                <a:latin typeface="+mj-lt"/>
                <a:ea typeface="Montserrat"/>
                <a:cs typeface="Montserrat"/>
                <a:sym typeface="Montserrat"/>
              </a:rPr>
              <a:t>. Nome </a:t>
            </a:r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Sobrenome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Colaborador: Nome do colaborador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227981" y="10210799"/>
            <a:ext cx="11894383" cy="358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1. Introdução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2. Objetivo(s)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3. Metodologia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50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4. Discussão e Resultado(s)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6410523" y="6938181"/>
            <a:ext cx="9567326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Curso: Curso de graduação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Escola: Nome da escola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Campus: Nome do campus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7977321" y="10697258"/>
            <a:ext cx="7057539" cy="131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Figura 02 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– Exemplo de foto pertinente do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745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6410523" y="12504329"/>
            <a:ext cx="10196846" cy="610215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endParaRPr sz="947"/>
          </a:p>
        </p:txBody>
      </p:sp>
      <p:sp>
        <p:nvSpPr>
          <p:cNvPr id="61" name="Google Shape;61;p13"/>
          <p:cNvSpPr txBox="1"/>
          <p:nvPr/>
        </p:nvSpPr>
        <p:spPr>
          <a:xfrm>
            <a:off x="18738405" y="15185122"/>
            <a:ext cx="5912886" cy="74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000" dirty="0">
                <a:latin typeface="Montserrat"/>
                <a:ea typeface="Montserrat"/>
                <a:cs typeface="Montserrat"/>
                <a:sym typeface="Montserrat"/>
              </a:rPr>
              <a:t>Foto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462220" y="18730289"/>
            <a:ext cx="10516953" cy="105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6632910" y="22395233"/>
            <a:ext cx="9746362" cy="170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Tabela 01 –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 Exemplo de  tabela de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4" name="Google Shape;64;p13"/>
          <p:cNvGraphicFramePr/>
          <p:nvPr>
            <p:extLst>
              <p:ext uri="{D42A27DB-BD31-4B8C-83A1-F6EECF244321}">
                <p14:modId xmlns:p14="http://schemas.microsoft.com/office/powerpoint/2010/main" val="2179971690"/>
              </p:ext>
            </p:extLst>
          </p:nvPr>
        </p:nvGraphicFramePr>
        <p:xfrm>
          <a:off x="16410522" y="24083063"/>
          <a:ext cx="10196848" cy="6685464"/>
        </p:xfrm>
        <a:graphic>
          <a:graphicData uri="http://schemas.openxmlformats.org/drawingml/2006/table">
            <a:tbl>
              <a:tblPr>
                <a:noFill/>
                <a:tableStyleId>{ED3A5FC5-6A38-43EC-817F-C6DDD753E52A}</a:tableStyleId>
              </a:tblPr>
              <a:tblGrid>
                <a:gridCol w="254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" name="Google Shape;65;p13"/>
          <p:cNvSpPr txBox="1"/>
          <p:nvPr/>
        </p:nvSpPr>
        <p:spPr>
          <a:xfrm>
            <a:off x="16462220" y="31425523"/>
            <a:ext cx="10516953" cy="191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5488332" y="33997012"/>
            <a:ext cx="11119037" cy="120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5. Conclusão ou Considerações finais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6. Referências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</a:t>
            </a:r>
            <a:endParaRPr lang="pt-BR" sz="745" dirty="0">
              <a:latin typeface="Montserrat"/>
              <a:ea typeface="Montserrat"/>
              <a:cs typeface="Montserrat"/>
              <a:sym typeface="Montserrat"/>
            </a:endParaRPr>
          </a:p>
          <a:p>
            <a:endParaRPr sz="745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5488331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>
                <a:solidFill>
                  <a:schemeClr val="lt1"/>
                </a:solidFill>
              </a:rPr>
              <a:t>Logo do programa</a:t>
            </a:r>
            <a:endParaRPr sz="812">
              <a:solidFill>
                <a:schemeClr val="lt1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4001655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 dirty="0">
                <a:solidFill>
                  <a:schemeClr val="lt1"/>
                </a:solidFill>
              </a:rPr>
              <a:t>Logo da bolsa</a:t>
            </a:r>
            <a:endParaRPr sz="812" dirty="0">
              <a:solidFill>
                <a:schemeClr val="lt1"/>
              </a:solidFill>
            </a:endParaRPr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70A17638-23CB-A1C9-16D2-C89FF2FBC626}"/>
              </a:ext>
            </a:extLst>
          </p:cNvPr>
          <p:cNvSpPr txBox="1"/>
          <p:nvPr/>
        </p:nvSpPr>
        <p:spPr>
          <a:xfrm>
            <a:off x="23774345" y="337431"/>
            <a:ext cx="5061005" cy="12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ID SEMIC</a:t>
            </a:r>
            <a:endParaRPr sz="3600" b="1" dirty="0">
              <a:solidFill>
                <a:schemeClr val="tx1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52A174C0-A89A-7E55-4F94-1F98FD9EC229}"/>
              </a:ext>
            </a:extLst>
          </p:cNvPr>
          <p:cNvSpPr txBox="1"/>
          <p:nvPr/>
        </p:nvSpPr>
        <p:spPr>
          <a:xfrm>
            <a:off x="11923047" y="49186624"/>
            <a:ext cx="5337438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da bolsa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ACE0290F-E4C7-4DEB-02DD-CF781CC9D856}"/>
              </a:ext>
            </a:extLst>
          </p:cNvPr>
          <p:cNvSpPr txBox="1"/>
          <p:nvPr/>
        </p:nvSpPr>
        <p:spPr>
          <a:xfrm>
            <a:off x="19856386" y="49186624"/>
            <a:ext cx="6448005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do programa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8FF4A81E-6288-8710-BCCF-49BBE4DD3C23}"/>
              </a:ext>
            </a:extLst>
          </p:cNvPr>
          <p:cNvSpPr txBox="1"/>
          <p:nvPr/>
        </p:nvSpPr>
        <p:spPr>
          <a:xfrm>
            <a:off x="30834130" y="3785378"/>
            <a:ext cx="19965870" cy="4524168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91425" rIns="18000" bIns="90000" anchor="t" anchorCtr="0">
            <a:spAutoFit/>
          </a:bodyPr>
          <a:lstStyle/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bg1"/>
                </a:solidFill>
              </a:rPr>
              <a:t>Instruções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1. Essa página/slide é o modelo para o </a:t>
            </a:r>
            <a:r>
              <a:rPr lang="pt-BR" sz="4800" b="1" dirty="0">
                <a:solidFill>
                  <a:schemeClr val="bg1"/>
                </a:solidFill>
              </a:rPr>
              <a:t>PIBIC Jr</a:t>
            </a:r>
            <a:r>
              <a:rPr lang="pt-BR" sz="4800" dirty="0">
                <a:solidFill>
                  <a:schemeClr val="bg1"/>
                </a:solidFill>
              </a:rPr>
              <a:t>; </a:t>
            </a: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2. Coloque o título, autores e filiação no topo;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3. </a:t>
            </a:r>
            <a:r>
              <a:rPr lang="pt-BR" sz="4800">
                <a:solidFill>
                  <a:schemeClr val="bg1"/>
                </a:solidFill>
              </a:rPr>
              <a:t>ID SEMIC: Coloque </a:t>
            </a:r>
            <a:r>
              <a:rPr lang="pt-BR" sz="4800" dirty="0">
                <a:solidFill>
                  <a:schemeClr val="bg1"/>
                </a:solidFill>
              </a:rPr>
              <a:t>o código de apresentação do trabalho no canto superior direito. Este código estará disponível no Edital de Modalidades SEMIC/SEMITI (</a:t>
            </a:r>
            <a:r>
              <a:rPr lang="pt-BR" sz="4800" b="1" u="sng" dirty="0">
                <a:solidFill>
                  <a:schemeClr val="bg1"/>
                </a:solidFill>
              </a:rPr>
              <a:t>previsão 16 de setembro</a:t>
            </a:r>
            <a:r>
              <a:rPr lang="pt-BR" sz="4800" dirty="0">
                <a:solidFill>
                  <a:schemeClr val="bg1"/>
                </a:solidFill>
              </a:rPr>
              <a:t>) e na página PROJETOS DE PESQUISA do site do SEMIC, quando o </a:t>
            </a:r>
            <a:r>
              <a:rPr lang="pt-BR" sz="4800" dirty="0" err="1">
                <a:solidFill>
                  <a:schemeClr val="bg1"/>
                </a:solidFill>
              </a:rPr>
              <a:t>ensalamento</a:t>
            </a:r>
            <a:r>
              <a:rPr lang="pt-BR" sz="4800" dirty="0">
                <a:solidFill>
                  <a:schemeClr val="bg1"/>
                </a:solidFill>
              </a:rPr>
              <a:t> for divulgado. Faça uma busca pelo seu nome para encontrar;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4. No e-pôster devem ser apresentados as seguintes sessões: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Introdução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Objetivo(s)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Metodologia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Resultados e Discussão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Conclusão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f. Referências (apenas as utilizadas no e-pôster)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5. Formatação recomendada: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Todos os textos devem estar na fonte Arial e justificado;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Os conteúdos devem ser lidos na tela até 1 METRO de distância (recomendamos tamanho máximo de fonte 54 e mínimo de 21);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Para facilitar a leitura recomendamos espaçamento entre linhas de no mínimo “Múltiplo - 1,15” e espaçamento entre os parágrafos no mínimo 8 </a:t>
            </a:r>
            <a:r>
              <a:rPr lang="pt-BR" sz="4800" dirty="0" err="1">
                <a:solidFill>
                  <a:schemeClr val="bg1"/>
                </a:solidFill>
              </a:rPr>
              <a:t>pt</a:t>
            </a:r>
            <a:r>
              <a:rPr lang="pt-BR" sz="4800" dirty="0">
                <a:solidFill>
                  <a:schemeClr val="bg1"/>
                </a:solidFill>
              </a:rPr>
              <a:t> (após o parágrafo);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Pode incluir figuras, diagramas e tabelas. Mas cuidado para não esquecer o título e legenda.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As referências podem ser utilizadas de forma numerada na ordem que aparecem no texto (exemplo estilo Vancouver)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6. Selecione a logo do financiador da sua bolsa ou do ICV e mova até o final do rodapé e remova o quadro pontilhado do canto inferior esquerdo;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7. Selecione o logo do programa a qual você participa e mova até o final do rodapé; depois remova o quadro pontilhado no canto inferior direito;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8. O pôster deverá ser salvo em três formatos: </a:t>
            </a:r>
            <a:r>
              <a:rPr lang="pt-BR" sz="4800" b="1" dirty="0">
                <a:solidFill>
                  <a:schemeClr val="bg1"/>
                </a:solidFill>
              </a:rPr>
              <a:t>PDF, JPEG e PNG</a:t>
            </a:r>
            <a:r>
              <a:rPr lang="pt-BR" sz="4800" dirty="0">
                <a:solidFill>
                  <a:schemeClr val="bg1"/>
                </a:solidFill>
              </a:rPr>
              <a:t> nas dimensões originais. </a:t>
            </a:r>
            <a:r>
              <a:rPr lang="pt-BR" sz="4800" b="1" dirty="0">
                <a:solidFill>
                  <a:schemeClr val="bg1"/>
                </a:solidFill>
              </a:rPr>
              <a:t>Não deve ser impresso</a:t>
            </a:r>
            <a:r>
              <a:rPr lang="pt-BR" sz="4800" dirty="0">
                <a:solidFill>
                  <a:schemeClr val="bg1"/>
                </a:solidFill>
              </a:rPr>
              <a:t>, pois não haverá local para exposição física.</a:t>
            </a:r>
          </a:p>
          <a:p>
            <a:pPr marL="103799" lvl="3" algn="just">
              <a:buSzPts val="1200"/>
            </a:pPr>
            <a:r>
              <a:rPr lang="pt-BR" sz="4800" i="1" dirty="0">
                <a:solidFill>
                  <a:schemeClr val="bg1"/>
                </a:solidFill>
              </a:rPr>
              <a:t>*Solicitamos os 3 formatos pois as TVs utilizadas nos dias do evento podem não abrir o arquivo em determinado formato. Para evitar transtornos, salve o e-pôster nos 3 formatos acima.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9. No dia do evento leve os arquivos no </a:t>
            </a:r>
            <a:r>
              <a:rPr lang="pt-BR" sz="4800" dirty="0" err="1">
                <a:solidFill>
                  <a:schemeClr val="bg1"/>
                </a:solidFill>
              </a:rPr>
              <a:t>pendrive</a:t>
            </a:r>
            <a:r>
              <a:rPr lang="pt-BR" sz="4800" dirty="0">
                <a:solidFill>
                  <a:schemeClr val="bg1"/>
                </a:solidFill>
              </a:rPr>
              <a:t> (drive USB). Ter um backup de emergência na nuvem é altamente recomendado!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10. Termine de ler essa caixa de instruções e apague-a antes de salvar a versão final.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12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301FF096-9C8B-F3EA-8725-32D7530D5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3659" y="30136661"/>
            <a:ext cx="4281770" cy="1323457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9625235-7BB5-5F8D-AF6F-CE8B8C95BF2E}"/>
              </a:ext>
            </a:extLst>
          </p:cNvPr>
          <p:cNvGrpSpPr/>
          <p:nvPr/>
        </p:nvGrpSpPr>
        <p:grpSpPr>
          <a:xfrm>
            <a:off x="42281304" y="29611064"/>
            <a:ext cx="4281770" cy="2374650"/>
            <a:chOff x="9173573" y="3821009"/>
            <a:chExt cx="2778831" cy="1503611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C4F4A7E-6F2C-5F93-016D-D7EFC2DC9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82A5DE7-2286-52BA-E731-DECD49F42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DCCB2BEA-034A-8616-B155-E7F429EE57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560" r="55175"/>
          <a:stretch/>
        </p:blipFill>
        <p:spPr>
          <a:xfrm>
            <a:off x="37511898" y="35592582"/>
            <a:ext cx="6610333" cy="22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10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A577AC43BC64AAAB6CC4DCEC68A78" ma:contentTypeVersion="" ma:contentTypeDescription="Crie um novo documento." ma:contentTypeScope="" ma:versionID="45bba6a6814942f4413cef147749bbd1">
  <xsd:schema xmlns:xsd="http://www.w3.org/2001/XMLSchema" xmlns:xs="http://www.w3.org/2001/XMLSchema" xmlns:p="http://schemas.microsoft.com/office/2006/metadata/properties" xmlns:ns1="http://schemas.microsoft.com/sharepoint/v3" xmlns:ns2="f7704bea-2bb5-468b-8221-edf395a4b75a" xmlns:ns3="fb0f7546-af02-455f-a24d-bb7acb0c82b7" xmlns:ns4="5feeb68a-fa8a-4e72-9bf8-361bbdd14ef5" targetNamespace="http://schemas.microsoft.com/office/2006/metadata/properties" ma:root="true" ma:fieldsID="6525aff5735b79dc23b36feb74a67592" ns1:_="" ns2:_="" ns3:_="" ns4:_="">
    <xsd:import namespace="http://schemas.microsoft.com/sharepoint/v3"/>
    <xsd:import namespace="f7704bea-2bb5-468b-8221-edf395a4b75a"/>
    <xsd:import namespace="fb0f7546-af02-455f-a24d-bb7acb0c82b7"/>
    <xsd:import namespace="5feeb68a-fa8a-4e72-9bf8-361bbdd14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04bea-2bb5-468b-8221-edf395a4b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b68a-fa8a-4e72-9bf8-361bbdd14ef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F27679-2815-4C14-9A51-0543D8E27612}" ma:internalName="TaxCatchAll" ma:showField="CatchAllData" ma:web="{fb0f7546-af02-455f-a24d-bb7acb0c82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358D7-4BC6-4227-8F87-B23A941B62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2BF146-A6C5-453F-BBED-EC9A32171A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04bea-2bb5-468b-8221-edf395a4b75a"/>
    <ds:schemaRef ds:uri="fb0f7546-af02-455f-a24d-bb7acb0c82b7"/>
    <ds:schemaRef ds:uri="5feeb68a-fa8a-4e72-9bf8-361bbdd14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889</Words>
  <Application>Microsoft Office PowerPoint</Application>
  <PresentationFormat>Personalizar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Montserrat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JULIANNA ALVES RABELO</dc:creator>
  <cp:lastModifiedBy>JULIANNA ALVES RABELO</cp:lastModifiedBy>
  <cp:revision>19</cp:revision>
  <dcterms:modified xsi:type="dcterms:W3CDTF">2024-09-03T14:42:41Z</dcterms:modified>
</cp:coreProperties>
</file>