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3"/>
  </p:sldMasterIdLst>
  <p:notesMasterIdLst>
    <p:notesMasterId r:id="rId5"/>
  </p:notesMasterIdLst>
  <p:sldIdLst>
    <p:sldId id="257" r:id="rId4"/>
  </p:sldIdLst>
  <p:sldSz cx="28835350" cy="51206400"/>
  <p:notesSz cx="6858000" cy="9144000"/>
  <p:embeddedFontLst>
    <p:embeddedFont>
      <p:font typeface="Montserrat" panose="00000500000000000000" pitchFamily="2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130" userDrawn="1">
          <p15:clr>
            <a:srgbClr val="747775"/>
          </p15:clr>
        </p15:guide>
        <p15:guide id="2" pos="9085" userDrawn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27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86F84C-A0DF-7841-B24D-02C743D593AF}" v="6" dt="2024-08-02T14:13:14.317"/>
  </p1510:revLst>
</p1510:revInfo>
</file>

<file path=ppt/tableStyles.xml><?xml version="1.0" encoding="utf-8"?>
<a:tblStyleLst xmlns:a="http://schemas.openxmlformats.org/drawingml/2006/main" def="{ED3A5FC5-6A38-43EC-817F-C6DDD753E52A}">
  <a:tblStyle styleId="{ED3A5FC5-6A38-43EC-817F-C6DDD753E52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4681"/>
  </p:normalViewPr>
  <p:slideViewPr>
    <p:cSldViewPr snapToGrid="0">
      <p:cViewPr varScale="1">
        <p:scale>
          <a:sx n="11" d="100"/>
          <a:sy n="11" d="100"/>
        </p:scale>
        <p:origin x="2885" y="62"/>
      </p:cViewPr>
      <p:guideLst>
        <p:guide orient="horz" pos="16130"/>
        <p:guide pos="90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font" Target="fonts/font4.fntdata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2770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82983" y="7412661"/>
            <a:ext cx="26868974" cy="2043525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52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52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52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52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52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52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52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52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52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82947" y="28215297"/>
            <a:ext cx="26868974" cy="78908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96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96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96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96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96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96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96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96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96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26717683" y="46424924"/>
            <a:ext cx="1729392" cy="39180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982947" y="11012097"/>
            <a:ext cx="26868974" cy="1954821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125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125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125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125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125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125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125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125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125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982947" y="31382164"/>
            <a:ext cx="26868974" cy="129497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309558" lvl="0" indent="-23216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19116" lvl="1" indent="-214971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28675" lvl="2" indent="-214971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238232" lvl="3" indent="-214971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547789" lvl="4" indent="-214971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1857348" lvl="5" indent="-214971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166904" lvl="6" indent="-214971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2476463" lvl="7" indent="-214971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2786021" lvl="8" indent="-214971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26717683" y="46424924"/>
            <a:ext cx="1729392" cy="39180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26717683" y="46424924"/>
            <a:ext cx="1729392" cy="39180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982947" y="21412907"/>
            <a:ext cx="26868974" cy="83811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43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437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437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437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437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437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437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437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437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26717683" y="46424924"/>
            <a:ext cx="1729392" cy="39180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982947" y="4430479"/>
            <a:ext cx="26868974" cy="57017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982947" y="11473535"/>
            <a:ext cx="26868974" cy="340118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309558" lvl="0" indent="-23216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19116" lvl="1" indent="-21497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28675" lvl="2" indent="-21497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238232" lvl="3" indent="-21497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547789" lvl="4" indent="-21497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1857348" lvl="5" indent="-21497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166904" lvl="6" indent="-21497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2476463" lvl="7" indent="-21497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2786021" lvl="8" indent="-21497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26717683" y="46424924"/>
            <a:ext cx="1729392" cy="39180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982947" y="4430479"/>
            <a:ext cx="26868974" cy="57017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982957" y="11473535"/>
            <a:ext cx="12612532" cy="340118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309558" lvl="0" indent="-214971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947"/>
            </a:lvl1pPr>
            <a:lvl2pPr marL="619116" lvl="1" indent="-20637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812"/>
            </a:lvl2pPr>
            <a:lvl3pPr marL="928675" lvl="2" indent="-20637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812"/>
            </a:lvl3pPr>
            <a:lvl4pPr marL="1238232" lvl="3" indent="-20637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812"/>
            </a:lvl4pPr>
            <a:lvl5pPr marL="1547789" lvl="4" indent="-20637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812"/>
            </a:lvl5pPr>
            <a:lvl6pPr marL="1857348" lvl="5" indent="-20637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812"/>
            </a:lvl6pPr>
            <a:lvl7pPr marL="2166904" lvl="6" indent="-20637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812"/>
            </a:lvl7pPr>
            <a:lvl8pPr marL="2476463" lvl="7" indent="-20637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812"/>
            </a:lvl8pPr>
            <a:lvl9pPr marL="2786021" lvl="8" indent="-20637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812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15238857" y="11473535"/>
            <a:ext cx="12612532" cy="340118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309558" lvl="0" indent="-214971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947"/>
            </a:lvl1pPr>
            <a:lvl2pPr marL="619116" lvl="1" indent="-20637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812"/>
            </a:lvl2pPr>
            <a:lvl3pPr marL="928675" lvl="2" indent="-20637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812"/>
            </a:lvl3pPr>
            <a:lvl4pPr marL="1238232" lvl="3" indent="-20637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812"/>
            </a:lvl4pPr>
            <a:lvl5pPr marL="1547789" lvl="4" indent="-20637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812"/>
            </a:lvl5pPr>
            <a:lvl6pPr marL="1857348" lvl="5" indent="-20637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812"/>
            </a:lvl6pPr>
            <a:lvl7pPr marL="2166904" lvl="6" indent="-20637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812"/>
            </a:lvl7pPr>
            <a:lvl8pPr marL="2476463" lvl="7" indent="-20637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812"/>
            </a:lvl8pPr>
            <a:lvl9pPr marL="2786021" lvl="8" indent="-20637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812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26717683" y="46424924"/>
            <a:ext cx="1729392" cy="39180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982947" y="4430479"/>
            <a:ext cx="26868974" cy="57017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26717683" y="46424924"/>
            <a:ext cx="1729392" cy="39180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982952" y="5531305"/>
            <a:ext cx="8856097" cy="75242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1624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1624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1624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1624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1624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1624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1624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1624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1624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982952" y="13834252"/>
            <a:ext cx="8856097" cy="316538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309558" lvl="0" indent="-20637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812"/>
            </a:lvl1pPr>
            <a:lvl2pPr marL="619116" lvl="1" indent="-20637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812"/>
            </a:lvl2pPr>
            <a:lvl3pPr marL="928675" lvl="2" indent="-20637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812"/>
            </a:lvl3pPr>
            <a:lvl4pPr marL="1238232" lvl="3" indent="-20637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812"/>
            </a:lvl4pPr>
            <a:lvl5pPr marL="1547789" lvl="4" indent="-20637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812"/>
            </a:lvl5pPr>
            <a:lvl6pPr marL="1857348" lvl="5" indent="-20637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812"/>
            </a:lvl6pPr>
            <a:lvl7pPr marL="2166904" lvl="6" indent="-20637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812"/>
            </a:lvl7pPr>
            <a:lvl8pPr marL="2476463" lvl="7" indent="-20637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812"/>
            </a:lvl8pPr>
            <a:lvl9pPr marL="2786021" lvl="8" indent="-20637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812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26717683" y="46424924"/>
            <a:ext cx="1729392" cy="39180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1545993" y="4481500"/>
            <a:ext cx="20081139" cy="407264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3252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3252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3252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3252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3252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3252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3252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3252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3252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26717683" y="46424924"/>
            <a:ext cx="1729392" cy="39180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4417701" y="-1235"/>
            <a:ext cx="14418245" cy="5120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1905" tIns="61905" rIns="61905" bIns="619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47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837257" y="12276946"/>
            <a:ext cx="12756014" cy="1475712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845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845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845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845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845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845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845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845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845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837257" y="27906177"/>
            <a:ext cx="12756014" cy="122949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22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22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22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22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22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22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22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22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22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15576602" y="7208564"/>
            <a:ext cx="12099661" cy="367868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309558" lvl="0" indent="-23216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19116" lvl="1" indent="-21497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28675" lvl="2" indent="-21497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238232" lvl="3" indent="-21497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547789" lvl="4" indent="-21497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1857348" lvl="5" indent="-21497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166904" lvl="6" indent="-21497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2476463" lvl="7" indent="-21497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2786021" lvl="8" indent="-21497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26717683" y="46424924"/>
            <a:ext cx="1729392" cy="39180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982950" y="42117727"/>
            <a:ext cx="18916504" cy="60243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309558" lvl="0" indent="-15477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26717683" y="46424924"/>
            <a:ext cx="1729392" cy="39180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82947" y="4430479"/>
            <a:ext cx="26868974" cy="5701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82947" y="11473535"/>
            <a:ext cx="26868974" cy="34011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6717683" y="46424924"/>
            <a:ext cx="1729392" cy="3918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676">
                <a:solidFill>
                  <a:schemeClr val="dk2"/>
                </a:solidFill>
              </a:defRPr>
            </a:lvl1pPr>
            <a:lvl2pPr lvl="1" algn="r">
              <a:buNone/>
              <a:defRPr sz="676">
                <a:solidFill>
                  <a:schemeClr val="dk2"/>
                </a:solidFill>
              </a:defRPr>
            </a:lvl2pPr>
            <a:lvl3pPr lvl="2" algn="r">
              <a:buNone/>
              <a:defRPr sz="676">
                <a:solidFill>
                  <a:schemeClr val="dk2"/>
                </a:solidFill>
              </a:defRPr>
            </a:lvl3pPr>
            <a:lvl4pPr lvl="3" algn="r">
              <a:buNone/>
              <a:defRPr sz="676">
                <a:solidFill>
                  <a:schemeClr val="dk2"/>
                </a:solidFill>
              </a:defRPr>
            </a:lvl4pPr>
            <a:lvl5pPr lvl="4" algn="r">
              <a:buNone/>
              <a:defRPr sz="676">
                <a:solidFill>
                  <a:schemeClr val="dk2"/>
                </a:solidFill>
              </a:defRPr>
            </a:lvl5pPr>
            <a:lvl6pPr lvl="5" algn="r">
              <a:buNone/>
              <a:defRPr sz="676">
                <a:solidFill>
                  <a:schemeClr val="dk2"/>
                </a:solidFill>
              </a:defRPr>
            </a:lvl6pPr>
            <a:lvl7pPr lvl="6" algn="r">
              <a:buNone/>
              <a:defRPr sz="676">
                <a:solidFill>
                  <a:schemeClr val="dk2"/>
                </a:solidFill>
              </a:defRPr>
            </a:lvl7pPr>
            <a:lvl8pPr lvl="7" algn="r">
              <a:buNone/>
              <a:defRPr sz="676">
                <a:solidFill>
                  <a:schemeClr val="dk2"/>
                </a:solidFill>
              </a:defRPr>
            </a:lvl8pPr>
            <a:lvl9pPr lvl="8" algn="r">
              <a:buNone/>
              <a:defRPr sz="676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7026948" y="3213892"/>
            <a:ext cx="8958283" cy="4273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noAutofit/>
          </a:bodyPr>
          <a:lstStyle/>
          <a:p>
            <a:pPr algn="ctr"/>
            <a:r>
              <a:rPr lang="pt-BR" sz="48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Montserrat SemiBold"/>
                <a:cs typeface="Montserrat SemiBold"/>
                <a:sym typeface="Montserrat SemiBold"/>
              </a:rPr>
              <a:t>“TÍTULO DO PROJETO TODO EM LETRAS MAIÚSCULAS: SUBTÍTULO DEPOIS DOS DOIS PONTOS SE HOUVER”</a:t>
            </a:r>
            <a:endParaRPr sz="4800" b="1" dirty="0">
              <a:solidFill>
                <a:schemeClr val="accent5">
                  <a:lumMod val="50000"/>
                </a:schemeClr>
              </a:solidFill>
              <a:latin typeface="+mj-lt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2857501" y="6963540"/>
            <a:ext cx="11560174" cy="2341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spAutoFit/>
          </a:bodyPr>
          <a:lstStyle/>
          <a:p>
            <a:pPr algn="ctr"/>
            <a:r>
              <a:rPr lang="pt-BR" sz="4800" dirty="0">
                <a:latin typeface="+mj-lt"/>
                <a:ea typeface="Montserrat"/>
                <a:cs typeface="Montserrat"/>
                <a:sym typeface="Montserrat"/>
              </a:rPr>
              <a:t>Autor: Nome do estudante</a:t>
            </a:r>
          </a:p>
          <a:p>
            <a:pPr algn="ctr"/>
            <a:r>
              <a:rPr lang="pt-BR" sz="4800" dirty="0">
                <a:latin typeface="+mj-lt"/>
                <a:ea typeface="Montserrat"/>
                <a:cs typeface="Montserrat"/>
                <a:sym typeface="Montserrat"/>
              </a:rPr>
              <a:t>Orientador: Prof. Nome Sobrenome</a:t>
            </a:r>
            <a:endParaRPr sz="4800" dirty="0">
              <a:latin typeface="+mj-lt"/>
              <a:ea typeface="Montserrat"/>
              <a:cs typeface="Montserrat"/>
              <a:sym typeface="Montserrat"/>
            </a:endParaRPr>
          </a:p>
          <a:p>
            <a:pPr algn="ctr"/>
            <a:r>
              <a:rPr lang="pt-BR" sz="4800" dirty="0">
                <a:latin typeface="+mj-lt"/>
                <a:ea typeface="Montserrat"/>
                <a:cs typeface="Montserrat"/>
                <a:sym typeface="Montserrat"/>
              </a:rPr>
              <a:t>Colaborador: Nome do colaborador</a:t>
            </a:r>
            <a:endParaRPr sz="4800" dirty="0"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227981" y="10210799"/>
            <a:ext cx="11894383" cy="3588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pt-BR" sz="5000" b="1" dirty="0">
                <a:latin typeface="+mj-lt"/>
                <a:ea typeface="Montserrat"/>
                <a:cs typeface="Montserrat"/>
                <a:sym typeface="Montserrat"/>
              </a:rPr>
              <a:t>1. Introdução</a:t>
            </a:r>
            <a:endParaRPr sz="5000" b="1" dirty="0">
              <a:latin typeface="+mj-lt"/>
              <a:ea typeface="Montserrat"/>
              <a:cs typeface="Montserrat"/>
              <a:sym typeface="Montserrat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	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. 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.</a:t>
            </a:r>
            <a:endParaRPr sz="5000" dirty="0">
              <a:latin typeface="+mj-l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	</a:t>
            </a:r>
            <a:endParaRPr sz="5000" b="1" dirty="0">
              <a:latin typeface="+mj-l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r>
              <a:rPr lang="pt-BR" sz="5000" b="1" dirty="0">
                <a:latin typeface="+mj-lt"/>
                <a:ea typeface="Montserrat"/>
                <a:cs typeface="Montserrat"/>
                <a:sym typeface="Montserrat"/>
              </a:rPr>
              <a:t>2. Objetivo(s)</a:t>
            </a:r>
            <a:endParaRPr sz="5000" b="1" dirty="0">
              <a:latin typeface="+mj-lt"/>
              <a:ea typeface="Montserrat"/>
              <a:cs typeface="Montserrat"/>
              <a:sym typeface="Montserrat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	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.</a:t>
            </a:r>
            <a:endParaRPr sz="5000" dirty="0">
              <a:latin typeface="+mj-l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endParaRPr sz="5000" dirty="0">
              <a:latin typeface="+mj-l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r>
              <a:rPr lang="pt-BR" sz="5000" b="1" dirty="0">
                <a:latin typeface="+mj-lt"/>
                <a:ea typeface="Montserrat"/>
                <a:cs typeface="Montserrat"/>
                <a:sym typeface="Montserrat"/>
              </a:rPr>
              <a:t>3. Metodologia</a:t>
            </a:r>
            <a:endParaRPr sz="5000" b="1" dirty="0">
              <a:latin typeface="+mj-lt"/>
              <a:ea typeface="Montserrat"/>
              <a:cs typeface="Montserrat"/>
              <a:sym typeface="Montserrat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	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.</a:t>
            </a:r>
          </a:p>
          <a:p>
            <a:pPr>
              <a:buClr>
                <a:schemeClr val="dk1"/>
              </a:buClr>
              <a:buSzPts val="1100"/>
            </a:pPr>
            <a:endParaRPr lang="pt-BR" sz="5000" dirty="0">
              <a:latin typeface="+mj-lt"/>
              <a:ea typeface="Montserrat"/>
              <a:cs typeface="Montserrat"/>
              <a:sym typeface="Montserrat"/>
            </a:endParaRPr>
          </a:p>
          <a:p>
            <a:r>
              <a:rPr lang="pt-BR" sz="5000" b="1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4. Discussão e Resultado(s)</a:t>
            </a:r>
          </a:p>
          <a:p>
            <a:pPr algn="just">
              <a:buClr>
                <a:schemeClr val="dk1"/>
              </a:buClr>
              <a:buSzPts val="1100"/>
            </a:pPr>
            <a:r>
              <a:rPr lang="pt-BR" sz="5000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	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.</a:t>
            </a:r>
          </a:p>
          <a:p>
            <a:pPr>
              <a:buClr>
                <a:schemeClr val="dk1"/>
              </a:buClr>
              <a:buSzPts val="1100"/>
            </a:pPr>
            <a:endParaRPr lang="pt-BR" sz="5000" dirty="0"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6410523" y="6938181"/>
            <a:ext cx="9567326" cy="2341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spAutoFit/>
          </a:bodyPr>
          <a:lstStyle/>
          <a:p>
            <a:pPr algn="ctr"/>
            <a:r>
              <a:rPr lang="pt-BR" sz="4800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Curso: Curso de graduação</a:t>
            </a:r>
            <a:endParaRPr sz="4800" dirty="0">
              <a:solidFill>
                <a:schemeClr val="dk1"/>
              </a:solidFill>
              <a:latin typeface="+mj-lt"/>
              <a:ea typeface="Montserrat"/>
              <a:cs typeface="Montserrat"/>
              <a:sym typeface="Montserrat"/>
            </a:endParaRPr>
          </a:p>
          <a:p>
            <a:pPr algn="ctr"/>
            <a:r>
              <a:rPr lang="pt-BR" sz="4800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Escola: Nome da escola</a:t>
            </a:r>
            <a:endParaRPr sz="4800" dirty="0">
              <a:solidFill>
                <a:schemeClr val="dk1"/>
              </a:solidFill>
              <a:latin typeface="+mj-lt"/>
              <a:ea typeface="Montserrat"/>
              <a:cs typeface="Montserrat"/>
              <a:sym typeface="Montserrat"/>
            </a:endParaRPr>
          </a:p>
          <a:p>
            <a:pPr algn="ctr"/>
            <a:r>
              <a:rPr lang="pt-BR" sz="4800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Campus: Nome do campus</a:t>
            </a:r>
            <a:endParaRPr sz="4800" dirty="0"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17977321" y="10697258"/>
            <a:ext cx="7057539" cy="1310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pt-BR" sz="4200" b="1" dirty="0">
                <a:latin typeface="+mj-lt"/>
                <a:ea typeface="Montserrat"/>
                <a:cs typeface="Montserrat"/>
                <a:sym typeface="Montserrat"/>
              </a:rPr>
              <a:t>Figura 02 </a:t>
            </a:r>
            <a:r>
              <a:rPr lang="pt-BR" sz="4200" dirty="0">
                <a:latin typeface="+mj-lt"/>
                <a:ea typeface="Montserrat"/>
                <a:cs typeface="Montserrat"/>
                <a:sym typeface="Montserrat"/>
              </a:rPr>
              <a:t>– Exemplo de foto pertinente do resultados</a:t>
            </a:r>
            <a:endParaRPr sz="4200" dirty="0">
              <a:latin typeface="+mj-lt"/>
              <a:ea typeface="Montserrat"/>
              <a:cs typeface="Montserrat"/>
              <a:sym typeface="Montserrat"/>
            </a:endParaRPr>
          </a:p>
          <a:p>
            <a:endParaRPr sz="745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16410523" y="12504329"/>
            <a:ext cx="10196846" cy="610215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1905" tIns="61905" rIns="61905" bIns="61905" anchor="ctr" anchorCtr="0">
            <a:noAutofit/>
          </a:bodyPr>
          <a:lstStyle/>
          <a:p>
            <a:endParaRPr sz="947"/>
          </a:p>
        </p:txBody>
      </p:sp>
      <p:sp>
        <p:nvSpPr>
          <p:cNvPr id="61" name="Google Shape;61;p13"/>
          <p:cNvSpPr txBox="1"/>
          <p:nvPr/>
        </p:nvSpPr>
        <p:spPr>
          <a:xfrm>
            <a:off x="18738405" y="15185122"/>
            <a:ext cx="5912886" cy="740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spAutoFit/>
          </a:bodyPr>
          <a:lstStyle/>
          <a:p>
            <a:pPr algn="ctr"/>
            <a:r>
              <a:rPr lang="pt-BR" sz="4000" dirty="0">
                <a:latin typeface="Montserrat"/>
                <a:ea typeface="Montserrat"/>
                <a:cs typeface="Montserrat"/>
                <a:sym typeface="Montserrat"/>
              </a:rPr>
              <a:t>Foto</a:t>
            </a:r>
            <a:endParaRPr sz="4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16462220" y="18730289"/>
            <a:ext cx="10516953" cy="1050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pt-BR" sz="4000" dirty="0">
                <a:latin typeface="+mj-lt"/>
                <a:ea typeface="Montserrat"/>
                <a:cs typeface="Montserrat"/>
                <a:sym typeface="Montserrat"/>
              </a:rPr>
              <a:t>Legenda: explicações necessárias e siglas</a:t>
            </a:r>
            <a:endParaRPr sz="4000" dirty="0">
              <a:latin typeface="+mj-l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r>
              <a:rPr lang="pt-BR" sz="4000" dirty="0">
                <a:latin typeface="+mj-lt"/>
                <a:ea typeface="Montserrat"/>
                <a:cs typeface="Montserrat"/>
                <a:sym typeface="Montserrat"/>
              </a:rPr>
              <a:t>Fonte: o autor, 2022</a:t>
            </a:r>
            <a:endParaRPr sz="4000" dirty="0">
              <a:latin typeface="+mj-lt"/>
              <a:ea typeface="Montserrat"/>
              <a:cs typeface="Montserrat"/>
              <a:sym typeface="Montserrat"/>
            </a:endParaRPr>
          </a:p>
          <a:p>
            <a:endParaRPr sz="42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16632910" y="22395233"/>
            <a:ext cx="9746362" cy="1705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noAutofit/>
          </a:bodyPr>
          <a:lstStyle/>
          <a:p>
            <a:pPr algn="ctr"/>
            <a:r>
              <a:rPr lang="pt-BR" sz="4200" b="1" dirty="0">
                <a:latin typeface="+mj-lt"/>
                <a:ea typeface="Montserrat"/>
                <a:cs typeface="Montserrat"/>
                <a:sym typeface="Montserrat"/>
              </a:rPr>
              <a:t>Tabela 01 –</a:t>
            </a:r>
            <a:r>
              <a:rPr lang="pt-BR" sz="4200" dirty="0">
                <a:latin typeface="+mj-lt"/>
                <a:ea typeface="Montserrat"/>
                <a:cs typeface="Montserrat"/>
                <a:sym typeface="Montserrat"/>
              </a:rPr>
              <a:t> Exemplo de  tabela de resultados</a:t>
            </a:r>
            <a:endParaRPr sz="4200" dirty="0">
              <a:latin typeface="+mj-l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64" name="Google Shape;64;p13"/>
          <p:cNvGraphicFramePr/>
          <p:nvPr>
            <p:extLst>
              <p:ext uri="{D42A27DB-BD31-4B8C-83A1-F6EECF244321}">
                <p14:modId xmlns:p14="http://schemas.microsoft.com/office/powerpoint/2010/main" val="2179971690"/>
              </p:ext>
            </p:extLst>
          </p:nvPr>
        </p:nvGraphicFramePr>
        <p:xfrm>
          <a:off x="16410522" y="24083063"/>
          <a:ext cx="10196848" cy="6685464"/>
        </p:xfrm>
        <a:graphic>
          <a:graphicData uri="http://schemas.openxmlformats.org/drawingml/2006/table">
            <a:tbl>
              <a:tblPr>
                <a:noFill/>
                <a:tableStyleId>{ED3A5FC5-6A38-43EC-817F-C6DDD753E52A}</a:tableStyleId>
              </a:tblPr>
              <a:tblGrid>
                <a:gridCol w="2549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9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9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9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142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42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2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42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42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142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/>
                    </a:p>
                  </a:txBody>
                  <a:tcPr marL="12188" marR="12188" marT="10158" marB="1015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5" name="Google Shape;65;p13"/>
          <p:cNvSpPr txBox="1"/>
          <p:nvPr/>
        </p:nvSpPr>
        <p:spPr>
          <a:xfrm>
            <a:off x="16462220" y="31425523"/>
            <a:ext cx="10516953" cy="1914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noAutofit/>
          </a:bodyPr>
          <a:lstStyle/>
          <a:p>
            <a:r>
              <a:rPr lang="pt-BR" sz="4000" dirty="0">
                <a:latin typeface="+mj-lt"/>
                <a:ea typeface="Montserrat"/>
                <a:cs typeface="Montserrat"/>
                <a:sym typeface="Montserrat"/>
              </a:rPr>
              <a:t>Legenda: explicações necessárias e siglas</a:t>
            </a:r>
            <a:endParaRPr sz="4000" dirty="0">
              <a:latin typeface="+mj-lt"/>
              <a:ea typeface="Montserrat"/>
              <a:cs typeface="Montserrat"/>
              <a:sym typeface="Montserrat"/>
            </a:endParaRPr>
          </a:p>
          <a:p>
            <a:r>
              <a:rPr lang="pt-BR" sz="4000" dirty="0">
                <a:latin typeface="+mj-lt"/>
                <a:ea typeface="Montserrat"/>
                <a:cs typeface="Montserrat"/>
                <a:sym typeface="Montserrat"/>
              </a:rPr>
              <a:t>Fonte: o autor, 2022</a:t>
            </a:r>
            <a:endParaRPr sz="4000" dirty="0">
              <a:latin typeface="+mj-lt"/>
              <a:ea typeface="Montserrat"/>
              <a:cs typeface="Montserrat"/>
              <a:sym typeface="Montserrat"/>
            </a:endParaRPr>
          </a:p>
          <a:p>
            <a:endParaRPr sz="61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15488332" y="33997012"/>
            <a:ext cx="11119037" cy="1209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pt-BR" sz="5000" b="1" dirty="0">
                <a:latin typeface="+mj-lt"/>
                <a:ea typeface="Montserrat"/>
                <a:cs typeface="Montserrat"/>
                <a:sym typeface="Montserrat"/>
              </a:rPr>
              <a:t>5. Conclusão ou Considerações finais</a:t>
            </a:r>
            <a:endParaRPr sz="5000" b="1" dirty="0">
              <a:latin typeface="+mj-l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	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.</a:t>
            </a:r>
            <a:endParaRPr sz="5000" dirty="0">
              <a:latin typeface="+mj-l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endParaRPr sz="5000" dirty="0">
              <a:latin typeface="+mj-l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r>
              <a:rPr lang="pt-BR" sz="5000" b="1" dirty="0">
                <a:latin typeface="+mj-lt"/>
                <a:ea typeface="Montserrat"/>
                <a:cs typeface="Montserrat"/>
                <a:sym typeface="Montserrat"/>
              </a:rPr>
              <a:t>6. Referências</a:t>
            </a:r>
            <a:endParaRPr sz="5000" b="1" dirty="0">
              <a:latin typeface="+mj-lt"/>
              <a:ea typeface="Montserrat"/>
              <a:cs typeface="Montserrat"/>
              <a:sym typeface="Montserrat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. </a:t>
            </a:r>
            <a:endParaRPr lang="pt-BR" sz="745" dirty="0">
              <a:latin typeface="Montserrat"/>
              <a:ea typeface="Montserrat"/>
              <a:cs typeface="Montserrat"/>
              <a:sym typeface="Montserrat"/>
            </a:endParaRPr>
          </a:p>
          <a:p>
            <a:endParaRPr sz="745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13"/>
          <p:cNvSpPr txBox="1"/>
          <p:nvPr/>
        </p:nvSpPr>
        <p:spPr>
          <a:xfrm>
            <a:off x="15488331" y="30272793"/>
            <a:ext cx="1180222" cy="256899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1905" tIns="61905" rIns="61905" bIns="61905" anchor="t" anchorCtr="0">
            <a:spAutoFit/>
          </a:bodyPr>
          <a:lstStyle/>
          <a:p>
            <a:r>
              <a:rPr lang="pt-BR" sz="812">
                <a:solidFill>
                  <a:schemeClr val="lt1"/>
                </a:solidFill>
              </a:rPr>
              <a:t>Logo do programa</a:t>
            </a:r>
            <a:endParaRPr sz="812">
              <a:solidFill>
                <a:schemeClr val="lt1"/>
              </a:solidFill>
            </a:endParaRPr>
          </a:p>
        </p:txBody>
      </p:sp>
      <p:sp>
        <p:nvSpPr>
          <p:cNvPr id="80" name="Google Shape;80;p13"/>
          <p:cNvSpPr txBox="1"/>
          <p:nvPr/>
        </p:nvSpPr>
        <p:spPr>
          <a:xfrm>
            <a:off x="14001655" y="30272793"/>
            <a:ext cx="1180222" cy="256899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1905" tIns="61905" rIns="61905" bIns="61905" anchor="t" anchorCtr="0">
            <a:spAutoFit/>
          </a:bodyPr>
          <a:lstStyle/>
          <a:p>
            <a:r>
              <a:rPr lang="pt-BR" sz="812" dirty="0">
                <a:solidFill>
                  <a:schemeClr val="lt1"/>
                </a:solidFill>
              </a:rPr>
              <a:t>Logo da bolsa</a:t>
            </a:r>
            <a:endParaRPr sz="812" dirty="0">
              <a:solidFill>
                <a:schemeClr val="lt1"/>
              </a:solidFill>
            </a:endParaRPr>
          </a:p>
        </p:txBody>
      </p:sp>
      <p:sp>
        <p:nvSpPr>
          <p:cNvPr id="2" name="Google Shape;54;p13">
            <a:extLst>
              <a:ext uri="{FF2B5EF4-FFF2-40B4-BE49-F238E27FC236}">
                <a16:creationId xmlns:a16="http://schemas.microsoft.com/office/drawing/2014/main" id="{70A17638-23CB-A1C9-16D2-C89FF2FBC626}"/>
              </a:ext>
            </a:extLst>
          </p:cNvPr>
          <p:cNvSpPr txBox="1"/>
          <p:nvPr/>
        </p:nvSpPr>
        <p:spPr>
          <a:xfrm>
            <a:off x="23774345" y="337431"/>
            <a:ext cx="5061005" cy="122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noAutofit/>
          </a:bodyPr>
          <a:lstStyle/>
          <a:p>
            <a:pPr algn="ctr"/>
            <a:r>
              <a:rPr lang="pt-BR" sz="3600" b="1" dirty="0">
                <a:solidFill>
                  <a:schemeClr val="tx1"/>
                </a:solidFill>
                <a:latin typeface="+mj-lt"/>
                <a:ea typeface="Montserrat SemiBold"/>
                <a:cs typeface="Montserrat SemiBold"/>
                <a:sym typeface="Montserrat SemiBold"/>
              </a:rPr>
              <a:t>ID SEMITI</a:t>
            </a:r>
            <a:endParaRPr sz="3600" b="1" dirty="0">
              <a:solidFill>
                <a:schemeClr val="tx1"/>
              </a:solidFill>
              <a:latin typeface="+mj-lt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" name="Google Shape;80;p13">
            <a:extLst>
              <a:ext uri="{FF2B5EF4-FFF2-40B4-BE49-F238E27FC236}">
                <a16:creationId xmlns:a16="http://schemas.microsoft.com/office/drawing/2014/main" id="{52A174C0-A89A-7E55-4F94-1F98FD9EC229}"/>
              </a:ext>
            </a:extLst>
          </p:cNvPr>
          <p:cNvSpPr txBox="1"/>
          <p:nvPr/>
        </p:nvSpPr>
        <p:spPr>
          <a:xfrm>
            <a:off x="11923047" y="49186624"/>
            <a:ext cx="5337438" cy="1015632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chemeClr val="lt1"/>
                </a:solidFill>
              </a:rPr>
              <a:t>Logo da bolsa</a:t>
            </a:r>
            <a:endParaRPr sz="5400" b="1" dirty="0">
              <a:solidFill>
                <a:schemeClr val="lt1"/>
              </a:solidFill>
            </a:endParaRPr>
          </a:p>
        </p:txBody>
      </p:sp>
      <p:sp>
        <p:nvSpPr>
          <p:cNvPr id="4" name="Google Shape;80;p13">
            <a:extLst>
              <a:ext uri="{FF2B5EF4-FFF2-40B4-BE49-F238E27FC236}">
                <a16:creationId xmlns:a16="http://schemas.microsoft.com/office/drawing/2014/main" id="{ACE0290F-E4C7-4DEB-02DD-CF781CC9D856}"/>
              </a:ext>
            </a:extLst>
          </p:cNvPr>
          <p:cNvSpPr txBox="1"/>
          <p:nvPr/>
        </p:nvSpPr>
        <p:spPr>
          <a:xfrm>
            <a:off x="19856386" y="49186624"/>
            <a:ext cx="6448005" cy="1015632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chemeClr val="lt1"/>
                </a:solidFill>
              </a:rPr>
              <a:t>Logo do programa</a:t>
            </a:r>
            <a:endParaRPr sz="5400" b="1" dirty="0">
              <a:solidFill>
                <a:schemeClr val="lt1"/>
              </a:solidFill>
            </a:endParaRPr>
          </a:p>
        </p:txBody>
      </p:sp>
      <p:sp>
        <p:nvSpPr>
          <p:cNvPr id="8" name="Google Shape;76;p13">
            <a:extLst>
              <a:ext uri="{FF2B5EF4-FFF2-40B4-BE49-F238E27FC236}">
                <a16:creationId xmlns:a16="http://schemas.microsoft.com/office/drawing/2014/main" id="{8FF4A81E-6288-8710-BCCF-49BBE4DD3C23}"/>
              </a:ext>
            </a:extLst>
          </p:cNvPr>
          <p:cNvSpPr txBox="1"/>
          <p:nvPr/>
        </p:nvSpPr>
        <p:spPr>
          <a:xfrm>
            <a:off x="30834130" y="3785378"/>
            <a:ext cx="19965870" cy="45241685"/>
          </a:xfrm>
          <a:prstGeom prst="rect">
            <a:avLst/>
          </a:prstGeom>
          <a:solidFill>
            <a:srgbClr val="A5273D"/>
          </a:solidFill>
          <a:ln w="9525" cap="flat" cmpd="sng">
            <a:solidFill>
              <a:srgbClr val="A527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" tIns="91425" rIns="18000" bIns="90000" anchor="t" anchorCtr="0">
            <a:spAutoFit/>
          </a:bodyPr>
          <a:lstStyle/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dirty="0">
                <a:solidFill>
                  <a:schemeClr val="bg1"/>
                </a:solidFill>
              </a:rPr>
              <a:t>Instruções</a:t>
            </a: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03799" lvl="0" algn="just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1. Essa página/slide é o modelo para o </a:t>
            </a:r>
            <a:r>
              <a:rPr lang="pt-BR" sz="4800" b="1" dirty="0">
                <a:solidFill>
                  <a:schemeClr val="bg1"/>
                </a:solidFill>
              </a:rPr>
              <a:t>PIBITI Jr</a:t>
            </a:r>
            <a:r>
              <a:rPr lang="pt-BR" sz="4800" dirty="0">
                <a:solidFill>
                  <a:schemeClr val="bg1"/>
                </a:solidFill>
              </a:rPr>
              <a:t>; </a:t>
            </a:r>
          </a:p>
          <a:p>
            <a:pPr marL="103799" lvl="0" algn="just" rtl="0">
              <a:spcBef>
                <a:spcPts val="0"/>
              </a:spcBef>
              <a:spcAft>
                <a:spcPts val="0"/>
              </a:spcAft>
              <a:buSzPts val="1200"/>
            </a:pPr>
            <a:endParaRPr lang="pt-BR" sz="4800" dirty="0">
              <a:solidFill>
                <a:schemeClr val="bg1"/>
              </a:solidFill>
            </a:endParaRPr>
          </a:p>
          <a:p>
            <a:pPr marL="103799" lvl="0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2. Coloque o título, autores e filiação no topo;</a:t>
            </a:r>
          </a:p>
          <a:p>
            <a:pPr marL="103799" lvl="0" algn="l" rtl="0">
              <a:spcBef>
                <a:spcPts val="0"/>
              </a:spcBef>
              <a:spcAft>
                <a:spcPts val="0"/>
              </a:spcAft>
              <a:buSzPts val="1200"/>
            </a:pPr>
            <a:endParaRPr lang="pt-BR" sz="4800" dirty="0">
              <a:solidFill>
                <a:schemeClr val="bg1"/>
              </a:solidFill>
            </a:endParaRPr>
          </a:p>
          <a:p>
            <a:pPr marL="103799" lvl="0" algn="just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3. ID SEMITI: Coloque o código de apresentação do trabalho no canto superior direito. Este código estará disponível no Edital de Modalidades SEMIC/SEMITI (</a:t>
            </a:r>
            <a:r>
              <a:rPr lang="pt-BR" sz="4800" b="1" u="sng" dirty="0">
                <a:solidFill>
                  <a:schemeClr val="bg1"/>
                </a:solidFill>
              </a:rPr>
              <a:t>previsão 16 de setembro</a:t>
            </a:r>
            <a:r>
              <a:rPr lang="pt-BR" sz="4800" dirty="0">
                <a:solidFill>
                  <a:schemeClr val="bg1"/>
                </a:solidFill>
              </a:rPr>
              <a:t>) e na página PROJETOS DE PESQUISA do site do SEMITI, quando o </a:t>
            </a:r>
            <a:r>
              <a:rPr lang="pt-BR" sz="4800" dirty="0" err="1">
                <a:solidFill>
                  <a:schemeClr val="bg1"/>
                </a:solidFill>
              </a:rPr>
              <a:t>ensalamento</a:t>
            </a:r>
            <a:r>
              <a:rPr lang="pt-BR" sz="4800" dirty="0">
                <a:solidFill>
                  <a:schemeClr val="bg1"/>
                </a:solidFill>
              </a:rPr>
              <a:t> for divulgado. Faça uma busca pelo seu nome para encontrar;</a:t>
            </a: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03799" lvl="0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4. No e-pôster devem ser apresentados as seguintes sessões:</a:t>
            </a:r>
          </a:p>
          <a:p>
            <a:pPr marL="103799" lvl="1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a. Introdução</a:t>
            </a:r>
          </a:p>
          <a:p>
            <a:pPr marL="103799" lvl="1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b. Objetivo(s)</a:t>
            </a:r>
          </a:p>
          <a:p>
            <a:pPr marL="103799" lvl="1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c. Metodologia</a:t>
            </a:r>
          </a:p>
          <a:p>
            <a:pPr marL="103799" lvl="1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d. Resultados e Discussão</a:t>
            </a:r>
          </a:p>
          <a:p>
            <a:pPr marL="103799" lvl="1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e. Conclusão </a:t>
            </a:r>
          </a:p>
          <a:p>
            <a:pPr marL="103799" lvl="1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f. Referências (apenas as utilizadas no e-pôster)</a:t>
            </a: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03799" lvl="0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5. Formatação recomendada:</a:t>
            </a:r>
          </a:p>
          <a:p>
            <a:pPr marL="103799" lvl="1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a. Todos os textos devem estar na fonte Arial e justificado;</a:t>
            </a:r>
          </a:p>
          <a:p>
            <a:pPr marL="103799" lvl="1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b. Os conteúdos devem poder ser lidos na tela até 1 METRO de distância (recomendamos tamanho máximo de fonte 54 e mínimo de 21);</a:t>
            </a:r>
          </a:p>
          <a:p>
            <a:pPr marL="103799" lvl="1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c. Para facilitar a leitura recomendamos espaçamento entre linhas de no mínimo “Múltiplo - 1,15” e espaçamento entre os parágrafos no mínimo 8 </a:t>
            </a:r>
            <a:r>
              <a:rPr lang="pt-BR" sz="4800" dirty="0" err="1">
                <a:solidFill>
                  <a:schemeClr val="bg1"/>
                </a:solidFill>
              </a:rPr>
              <a:t>pt</a:t>
            </a:r>
            <a:r>
              <a:rPr lang="pt-BR" sz="4800" dirty="0">
                <a:solidFill>
                  <a:schemeClr val="bg1"/>
                </a:solidFill>
              </a:rPr>
              <a:t> (após o parágrafo);</a:t>
            </a:r>
          </a:p>
          <a:p>
            <a:pPr marL="103799" lvl="1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d. Pode incluir figuras, diagramas e tabelas. Mas cuidado para não esquecer o título, legenda e fonte delas.</a:t>
            </a:r>
          </a:p>
          <a:p>
            <a:pPr marL="103799" lvl="1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e. As referências podem ser utilizadas de forma numerada na ordem que aparecem no texto (exemplo estilo Vancouver)</a:t>
            </a: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03799" lvl="0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6. Selecione a logo do financiador da sua </a:t>
            </a:r>
            <a:r>
              <a:rPr lang="pt-BR" sz="4800">
                <a:solidFill>
                  <a:schemeClr val="bg1"/>
                </a:solidFill>
              </a:rPr>
              <a:t>bolsa mova </a:t>
            </a:r>
            <a:r>
              <a:rPr lang="pt-BR" sz="4800" dirty="0">
                <a:solidFill>
                  <a:schemeClr val="bg1"/>
                </a:solidFill>
              </a:rPr>
              <a:t>até o final do rodapé e remova o quadro pontilhado do canto inferior esquerdo;</a:t>
            </a: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03799" lvl="0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7. Selecione o logo do programa a qual você participa e mova até o final do rodapé; depois remova o quadro pontilhado no canto inferior direito;</a:t>
            </a: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03799" lvl="0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8. O pôster deverá ser salvo em três formatos: </a:t>
            </a:r>
            <a:r>
              <a:rPr lang="pt-BR" sz="4800" b="1" dirty="0">
                <a:solidFill>
                  <a:schemeClr val="bg1"/>
                </a:solidFill>
              </a:rPr>
              <a:t>PDF, JPEG e PNG</a:t>
            </a:r>
            <a:r>
              <a:rPr lang="pt-BR" sz="4800" dirty="0">
                <a:solidFill>
                  <a:schemeClr val="bg1"/>
                </a:solidFill>
              </a:rPr>
              <a:t> nas dimensões originais. </a:t>
            </a:r>
            <a:r>
              <a:rPr lang="pt-BR" sz="4800" b="1" dirty="0">
                <a:solidFill>
                  <a:schemeClr val="bg1"/>
                </a:solidFill>
              </a:rPr>
              <a:t>Não deve ser impresso</a:t>
            </a:r>
            <a:r>
              <a:rPr lang="pt-BR" sz="4800" dirty="0">
                <a:solidFill>
                  <a:schemeClr val="bg1"/>
                </a:solidFill>
              </a:rPr>
              <a:t>, pois não haverá local para exposição física.</a:t>
            </a:r>
          </a:p>
          <a:p>
            <a:pPr marL="103799" lvl="3" algn="just">
              <a:buSzPts val="1200"/>
            </a:pPr>
            <a:r>
              <a:rPr lang="pt-BR" sz="4800" i="1" dirty="0">
                <a:solidFill>
                  <a:schemeClr val="bg1"/>
                </a:solidFill>
              </a:rPr>
              <a:t>*Solicitamos os 3 formatos pois as TVs utilizadas nos dias do evento podem não abrir o arquivo em determinado formato. Para evitar transtornos, salve o e-pôster nos 3 formatos acima.</a:t>
            </a: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03799" lvl="0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9. No dia do evento leve os arquivos no </a:t>
            </a:r>
            <a:r>
              <a:rPr lang="pt-BR" sz="4800" dirty="0" err="1">
                <a:solidFill>
                  <a:schemeClr val="bg1"/>
                </a:solidFill>
              </a:rPr>
              <a:t>pendrive</a:t>
            </a:r>
            <a:r>
              <a:rPr lang="pt-BR" sz="4800" dirty="0">
                <a:solidFill>
                  <a:schemeClr val="bg1"/>
                </a:solidFill>
              </a:rPr>
              <a:t> (drive USB). Ter um backup de emergência na nuvem é altamente recomendado!</a:t>
            </a:r>
          </a:p>
          <a:p>
            <a:pPr marL="103799" lvl="0" algn="l" rtl="0">
              <a:spcBef>
                <a:spcPts val="0"/>
              </a:spcBef>
              <a:spcAft>
                <a:spcPts val="0"/>
              </a:spcAft>
              <a:buSzPts val="1200"/>
            </a:pPr>
            <a:endParaRPr lang="pt-BR" sz="4800" dirty="0">
              <a:solidFill>
                <a:schemeClr val="bg1"/>
              </a:solidFill>
            </a:endParaRPr>
          </a:p>
          <a:p>
            <a:pPr marL="103799"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10. Termine de ler essa caixa de instruções e apague-a antes de salvar a versão final.</a:t>
            </a:r>
          </a:p>
          <a:p>
            <a:pPr marL="103799" lvl="0" algn="l" rtl="0">
              <a:spcBef>
                <a:spcPts val="0"/>
              </a:spcBef>
              <a:spcAft>
                <a:spcPts val="0"/>
              </a:spcAft>
              <a:buSzPts val="1200"/>
            </a:pPr>
            <a:endParaRPr lang="pt-BR" sz="1200" dirty="0">
              <a:solidFill>
                <a:schemeClr val="bg1"/>
              </a:solidFill>
            </a:endParaRP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pic>
        <p:nvPicPr>
          <p:cNvPr id="16" name="Imagem 15" descr="Logotipo&#10;&#10;Descrição gerada automaticamente">
            <a:extLst>
              <a:ext uri="{FF2B5EF4-FFF2-40B4-BE49-F238E27FC236}">
                <a16:creationId xmlns:a16="http://schemas.microsoft.com/office/drawing/2014/main" id="{301FF096-9C8B-F3EA-8725-32D7530D5B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42226" y="30082575"/>
            <a:ext cx="5295427" cy="1636771"/>
          </a:xfrm>
          <a:prstGeom prst="rect">
            <a:avLst/>
          </a:prstGeom>
        </p:spPr>
      </p:pic>
      <p:grpSp>
        <p:nvGrpSpPr>
          <p:cNvPr id="17" name="Agrupar 16">
            <a:extLst>
              <a:ext uri="{FF2B5EF4-FFF2-40B4-BE49-F238E27FC236}">
                <a16:creationId xmlns:a16="http://schemas.microsoft.com/office/drawing/2014/main" id="{A9625235-7BB5-5F8D-AF6F-CE8B8C95BF2E}"/>
              </a:ext>
            </a:extLst>
          </p:cNvPr>
          <p:cNvGrpSpPr/>
          <p:nvPr/>
        </p:nvGrpSpPr>
        <p:grpSpPr>
          <a:xfrm>
            <a:off x="42025097" y="29490918"/>
            <a:ext cx="4715707" cy="2555218"/>
            <a:chOff x="9173573" y="3821009"/>
            <a:chExt cx="2778831" cy="1503611"/>
          </a:xfrm>
        </p:grpSpPr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9C4F4A7E-6F2C-5F93-016D-D7EFC2DC9D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26773"/>
            <a:stretch/>
          </p:blipFill>
          <p:spPr>
            <a:xfrm>
              <a:off x="9173573" y="3821009"/>
              <a:ext cx="1420416" cy="1503611"/>
            </a:xfrm>
            <a:prstGeom prst="rect">
              <a:avLst/>
            </a:prstGeom>
          </p:spPr>
        </p:pic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782A5DE7-2286-52BA-E731-DECD49F42B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72495" b="-2328"/>
            <a:stretch/>
          </p:blipFill>
          <p:spPr>
            <a:xfrm>
              <a:off x="10531988" y="4273513"/>
              <a:ext cx="1420416" cy="612559"/>
            </a:xfrm>
            <a:prstGeom prst="rect">
              <a:avLst/>
            </a:prstGeom>
          </p:spPr>
        </p:pic>
      </p:grpSp>
      <p:pic>
        <p:nvPicPr>
          <p:cNvPr id="7" name="Imagem 6">
            <a:extLst>
              <a:ext uri="{FF2B5EF4-FFF2-40B4-BE49-F238E27FC236}">
                <a16:creationId xmlns:a16="http://schemas.microsoft.com/office/drawing/2014/main" id="{24647E1B-950F-6DDA-CFF2-F358D4AFF5A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190" t="53916" r="36619"/>
          <a:stretch/>
        </p:blipFill>
        <p:spPr>
          <a:xfrm>
            <a:off x="38239339" y="35608503"/>
            <a:ext cx="4784485" cy="202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4104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F8A577AC43BC64AAAB6CC4DCEC68A78" ma:contentTypeVersion="" ma:contentTypeDescription="Crie um novo documento." ma:contentTypeScope="" ma:versionID="45bba6a6814942f4413cef147749bbd1">
  <xsd:schema xmlns:xsd="http://www.w3.org/2001/XMLSchema" xmlns:xs="http://www.w3.org/2001/XMLSchema" xmlns:p="http://schemas.microsoft.com/office/2006/metadata/properties" xmlns:ns1="http://schemas.microsoft.com/sharepoint/v3" xmlns:ns2="f7704bea-2bb5-468b-8221-edf395a4b75a" xmlns:ns3="fb0f7546-af02-455f-a24d-bb7acb0c82b7" xmlns:ns4="5feeb68a-fa8a-4e72-9bf8-361bbdd14ef5" targetNamespace="http://schemas.microsoft.com/office/2006/metadata/properties" ma:root="true" ma:fieldsID="6525aff5735b79dc23b36feb74a67592" ns1:_="" ns2:_="" ns3:_="" ns4:_="">
    <xsd:import namespace="http://schemas.microsoft.com/sharepoint/v3"/>
    <xsd:import namespace="f7704bea-2bb5-468b-8221-edf395a4b75a"/>
    <xsd:import namespace="fb0f7546-af02-455f-a24d-bb7acb0c82b7"/>
    <xsd:import namespace="5feeb68a-fa8a-4e72-9bf8-361bbdd14e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Propriedades da Política de Conformidade Unificada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Ação de Interface do Usuário da Política de Conformidade Unificada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704bea-2bb5-468b-8221-edf395a4b7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Marcações de imagem" ma:readOnly="false" ma:fieldId="{5cf76f15-5ced-4ddc-b409-7134ff3c332f}" ma:taxonomyMulti="true" ma:sspId="3c1f837b-9003-4ae4-92fc-ab83554533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f7546-af02-455f-a24d-bb7acb0c82b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eeb68a-fa8a-4e72-9bf8-361bbdd14ef5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4CF27679-2815-4C14-9A51-0543D8E27612}" ma:internalName="TaxCatchAll" ma:showField="CatchAllData" ma:web="{fb0f7546-af02-455f-a24d-bb7acb0c82b7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B358D7-4BC6-4227-8F87-B23A941B62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2BF146-A6C5-453F-BBED-EC9A32171A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7704bea-2bb5-468b-8221-edf395a4b75a"/>
    <ds:schemaRef ds:uri="fb0f7546-af02-455f-a24d-bb7acb0c82b7"/>
    <ds:schemaRef ds:uri="5feeb68a-fa8a-4e72-9bf8-361bbdd14e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901</Words>
  <Application>Microsoft Office PowerPoint</Application>
  <PresentationFormat>Personalizar</PresentationFormat>
  <Paragraphs>80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Montserrat</vt:lpstr>
      <vt:lpstr>Arial</vt:lpstr>
      <vt:lpstr>Simple Light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JULIANNA ALVES RABELO</dc:creator>
  <cp:lastModifiedBy>JULIANNA ALVES RABELO</cp:lastModifiedBy>
  <cp:revision>14</cp:revision>
  <dcterms:modified xsi:type="dcterms:W3CDTF">2024-08-02T19:13:33Z</dcterms:modified>
</cp:coreProperties>
</file>